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3"/>
  </p:notesMasterIdLst>
  <p:handoutMasterIdLst>
    <p:handoutMasterId r:id="rId24"/>
  </p:handoutMasterIdLst>
  <p:sldIdLst>
    <p:sldId id="355" r:id="rId2"/>
    <p:sldId id="356" r:id="rId3"/>
    <p:sldId id="381" r:id="rId4"/>
    <p:sldId id="359" r:id="rId5"/>
    <p:sldId id="382" r:id="rId6"/>
    <p:sldId id="361" r:id="rId7"/>
    <p:sldId id="362" r:id="rId8"/>
    <p:sldId id="357" r:id="rId9"/>
    <p:sldId id="363" r:id="rId10"/>
    <p:sldId id="364" r:id="rId11"/>
    <p:sldId id="365" r:id="rId12"/>
    <p:sldId id="358" r:id="rId13"/>
    <p:sldId id="366" r:id="rId14"/>
    <p:sldId id="367" r:id="rId15"/>
    <p:sldId id="368" r:id="rId16"/>
    <p:sldId id="369" r:id="rId17"/>
    <p:sldId id="370" r:id="rId18"/>
    <p:sldId id="379" r:id="rId19"/>
    <p:sldId id="372" r:id="rId20"/>
    <p:sldId id="332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20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84B739-9466-405C-BCD7-03D1F64CB0CE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89EAD-37E0-45A5-B02A-822DB9329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2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16CBF-C8DC-4301-84DD-8BFB1C32032B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428794-1EDC-4FC0-9EA1-58CBE6986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 have had a lot of questions about rabies this year.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A0A260-F149-42AC-AA28-2B1F85E011FE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328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28794-1EDC-4FC0-9EA1-58CBE69868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9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Younger horses are more curious and tend to investigate things more than older horses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EF0AE-B50C-4C88-96A5-A720BA33C2CD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799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 This is why it is a core vaccine now.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6DE5DD-2F7F-4383-82C9-BD861CF55EBE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49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FB9C-0817-41DB-8460-491814C959BE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9B39-3B03-4AD1-9BE5-701FF7A49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1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AE2A-E9D5-4F51-B2D4-BA6EEF4B9C29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D1ED-2C11-434A-9941-D48EAF5AE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0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4616-B9F6-49A1-BB36-C212714C44F4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D21F-9B59-4CC8-A6EC-4E8B90C39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0900-FB9D-42A3-AC56-B4C691FFA00A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BDB0-CDFE-41AA-AAA0-9DC2BD854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5A60-344A-441B-A143-90E65B5EBD76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4593-F1EF-4123-8B6A-B78A596DE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8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78C9-0CAA-4C41-8059-A16888A90B39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CD43-0F95-463B-9C9E-67323BCF2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3B75-B930-4E0A-9C06-20F9B089E967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62BD-2F5A-4F2F-8F69-CB9C18DC5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0A0C-B0DD-4CBC-BF0F-C8283860A857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917B-346B-4A1D-9563-A4621F05D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9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1D8A-C6A3-4ACC-B63A-AB7916FE95B4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DE70-7DBB-467A-A111-21DE1A5AB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0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936B-5B02-4322-9B24-1F16AD139832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F1A3-FA12-4247-88D2-59FF24C0D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0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88D7-BC4B-4B92-A775-8925CA2627C8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B8D8-82A5-401F-916E-B996215B8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0A81716-AB7E-4FF1-85F8-249DAA3EC213}" type="datetimeFigureOut">
              <a:rPr lang="en-US"/>
              <a:pPr>
                <a:defRPr/>
              </a:pPr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B8B992E-ADDE-4006-9BAC-0F20A6FBF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11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Rabies </a:t>
            </a:r>
            <a:endParaRPr lang="en-US" sz="6000" dirty="0"/>
          </a:p>
        </p:txBody>
      </p:sp>
      <p:sp>
        <p:nvSpPr>
          <p:cNvPr id="3075" name="Subtitle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mtClean="0"/>
              <a:t>By Dr. Victoria J. Cabrera DVM</a:t>
            </a:r>
          </a:p>
        </p:txBody>
      </p:sp>
      <p:pic>
        <p:nvPicPr>
          <p:cNvPr id="3076" name="Picture 5" descr="jodyelipiketrailwoo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Other diseases can look similar</a:t>
            </a:r>
            <a:endParaRPr lang="en-US" sz="36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Encephalitis viruses like Eastern and Western and West Nile Virus</a:t>
            </a:r>
          </a:p>
          <a:p>
            <a:pPr eaLnBrk="1" hangingPunct="1"/>
            <a:r>
              <a:rPr lang="en-US" altLang="en-US" smtClean="0"/>
              <a:t>Equine Herpes Virus</a:t>
            </a:r>
          </a:p>
          <a:p>
            <a:pPr eaLnBrk="1" hangingPunct="1"/>
            <a:r>
              <a:rPr lang="en-US" altLang="en-US" smtClean="0"/>
              <a:t>Hepatic Encephalopathy</a:t>
            </a:r>
          </a:p>
          <a:p>
            <a:pPr eaLnBrk="1" hangingPunct="1"/>
            <a:r>
              <a:rPr lang="en-US" altLang="en-US" smtClean="0"/>
              <a:t>Space occupying mass</a:t>
            </a:r>
          </a:p>
          <a:p>
            <a:pPr eaLnBrk="1" hangingPunct="1"/>
            <a:r>
              <a:rPr lang="en-US" altLang="en-US" smtClean="0"/>
              <a:t>Equine Protozoal Myelitis</a:t>
            </a:r>
          </a:p>
          <a:p>
            <a:pPr eaLnBrk="1" hangingPunct="1"/>
            <a:r>
              <a:rPr lang="en-US" altLang="en-US" smtClean="0"/>
              <a:t>Colic and other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No definitive ante mortem test </a:t>
            </a:r>
            <a:r>
              <a:rPr lang="en-US" altLang="en-US" smtClean="0"/>
              <a:t>is available in animals</a:t>
            </a:r>
          </a:p>
          <a:p>
            <a:pPr eaLnBrk="1" hangingPunct="1"/>
            <a:r>
              <a:rPr lang="en-US" altLang="en-US" smtClean="0"/>
              <a:t>Blood tests are not specific</a:t>
            </a:r>
          </a:p>
          <a:p>
            <a:pPr eaLnBrk="1" hangingPunct="1"/>
            <a:r>
              <a:rPr lang="en-US" altLang="en-US" smtClean="0"/>
              <a:t>CSF Analysis</a:t>
            </a:r>
          </a:p>
          <a:p>
            <a:pPr lvl="1" eaLnBrk="1" hangingPunct="1"/>
            <a:r>
              <a:rPr lang="en-US" altLang="en-US" smtClean="0"/>
              <a:t>May be normal</a:t>
            </a:r>
          </a:p>
          <a:p>
            <a:pPr lvl="1" eaLnBrk="1" hangingPunct="1"/>
            <a:r>
              <a:rPr lang="en-US" altLang="en-US" smtClean="0"/>
              <a:t>Xanthocromic (yellow color) and increased protein</a:t>
            </a:r>
          </a:p>
          <a:p>
            <a:pPr eaLnBrk="1" hangingPunct="1"/>
            <a:r>
              <a:rPr lang="en-US" altLang="en-US" smtClean="0"/>
              <a:t>Best test is post mortem</a:t>
            </a:r>
          </a:p>
          <a:p>
            <a:pPr lvl="1" eaLnBrk="1" hangingPunct="1"/>
            <a:r>
              <a:rPr lang="en-US" altLang="en-US" smtClean="0"/>
              <a:t>Fluorescent antibody test on brain tissue</a:t>
            </a:r>
          </a:p>
          <a:p>
            <a:pPr lvl="1" eaLnBrk="1" hangingPunct="1"/>
            <a:r>
              <a:rPr lang="en-US" altLang="en-US" smtClean="0"/>
              <a:t>Histopathology on brain tissue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Human Exposure to Rabies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Saliva and brain/nervous tissue are considered infectious  material that can transmit rabies</a:t>
            </a:r>
          </a:p>
          <a:p>
            <a:pPr eaLnBrk="1" hangingPunct="1"/>
            <a:r>
              <a:rPr lang="en-US" altLang="en-US" smtClean="0"/>
              <a:t>Petting or handling an animal, or contact with blood, urine, or feces does NOT constitute an exposure.</a:t>
            </a:r>
          </a:p>
          <a:p>
            <a:pPr eaLnBrk="1" hangingPunct="1"/>
            <a:r>
              <a:rPr lang="en-US" altLang="en-US" smtClean="0"/>
              <a:t>Bite wounds should be IMMEDIATELY be washed with disinfectant soap and water, and a human physician should be contacted.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Treatment of Rabies in Animals</a:t>
            </a:r>
            <a:endParaRPr lang="en-US" sz="36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 curative treatment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Euthanasia is recommended in animals exhibiting clinical signs of the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Treatment of Rabies Exposure in people who are unvaccinated </a:t>
            </a:r>
            <a:endParaRPr lang="en-US" sz="32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 smtClean="0"/>
              <a:t>Post Exposure Prophylaxis</a:t>
            </a:r>
          </a:p>
          <a:p>
            <a:pPr lvl="1" eaLnBrk="1" hangingPunct="1"/>
            <a:r>
              <a:rPr lang="en-US" altLang="en-US" smtClean="0"/>
              <a:t>5 doses of intramuscular vaccine given at day 0,3,7, 14, and 28 days.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280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800" smtClean="0"/>
              <a:t>Rabies Immunoglobulin</a:t>
            </a:r>
          </a:p>
          <a:p>
            <a:pPr lvl="1" eaLnBrk="1" hangingPunct="1"/>
            <a:endParaRPr lang="en-US" altLang="en-US" sz="2800" smtClean="0"/>
          </a:p>
          <a:p>
            <a:pPr lvl="1" eaLnBrk="1" hangingPunct="1"/>
            <a:r>
              <a:rPr lang="en-US" altLang="en-US" sz="2800" smtClean="0"/>
              <a:t>Infiltrated around bite wound or injected intramuscular one dose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 Vaccinations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national associations of state public health veterinarians recommends vaccination for all livestock with frequent contact with humans, and specifically horses that travel interstate.</a:t>
            </a:r>
          </a:p>
          <a:p>
            <a:pPr eaLnBrk="1" hangingPunct="1"/>
            <a:r>
              <a:rPr lang="en-US" altLang="en-US" smtClean="0"/>
              <a:t>Inactivated vaccines all induce a strong serologic response.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 Vaccination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  Foals from mares with unvaccinated or unknown vaccine history.</a:t>
            </a:r>
          </a:p>
          <a:p>
            <a:pPr lvl="1" eaLnBrk="1" hangingPunct="1"/>
            <a:r>
              <a:rPr lang="en-US" altLang="en-US" smtClean="0"/>
              <a:t>First dose should be administered at 3 to 4 months of age.  Revaccinate annually thereafter.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z="2800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38916" name="Picture 5" descr="Jody Lar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3" t="59341" r="24715" b="12088"/>
          <a:stretch>
            <a:fillRect/>
          </a:stretch>
        </p:blipFill>
        <p:spPr bwMode="auto">
          <a:xfrm>
            <a:off x="4800600" y="2209800"/>
            <a:ext cx="4010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 Vaccination</a:t>
            </a:r>
            <a:endParaRPr lang="en-US" dirty="0"/>
          </a:p>
        </p:txBody>
      </p:sp>
      <p:sp>
        <p:nvSpPr>
          <p:cNvPr id="39939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Foals that are born from vaccinated mares</a:t>
            </a:r>
          </a:p>
          <a:p>
            <a:pPr lvl="1" eaLnBrk="1" hangingPunct="1"/>
            <a:r>
              <a:rPr lang="en-US" altLang="en-US" smtClean="0"/>
              <a:t>First dose of vaccine should be administered  at 6 months of age. </a:t>
            </a:r>
          </a:p>
          <a:p>
            <a:pPr lvl="1" eaLnBrk="1" hangingPunct="1"/>
            <a:r>
              <a:rPr lang="en-US" altLang="en-US" smtClean="0"/>
              <a:t>A second dose is given 4 to 6 weeks later.  Revaccinate annually thereafter.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39940" name="Content Placeholder 5" descr="mare and foa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4" t="53275" r="24529" b="14780"/>
          <a:stretch>
            <a:fillRect/>
          </a:stretch>
        </p:blipFill>
        <p:spPr>
          <a:xfrm>
            <a:off x="4572000" y="1676400"/>
            <a:ext cx="45720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 Vaccination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Adult horses either previously unvaccinated or unknown vaccine history. Administer a single primary dose.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     Revaccinate annually</a:t>
            </a:r>
          </a:p>
          <a:p>
            <a:pPr eaLnBrk="1" hangingPunct="1"/>
            <a:r>
              <a:rPr lang="en-US" altLang="en-US" smtClean="0"/>
              <a:t>Adult horses previously vaccinated against rabies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     Administer one dose annually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0964" name="Content Placeholder 4" descr="rabies vaccine 00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What to do if your horse is bitten by a rabid animal</a:t>
            </a:r>
            <a:endParaRPr lang="en-US" sz="3600" dirty="0"/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they have been vaccinated</a:t>
            </a:r>
          </a:p>
          <a:p>
            <a:pPr lvl="1" eaLnBrk="1" hangingPunct="1"/>
            <a:r>
              <a:rPr lang="en-US" altLang="en-US" smtClean="0"/>
              <a:t>Revaccinate immediately</a:t>
            </a:r>
          </a:p>
          <a:p>
            <a:pPr lvl="1" eaLnBrk="1" hangingPunct="1"/>
            <a:r>
              <a:rPr lang="en-US" altLang="en-US" smtClean="0"/>
              <a:t>Observe for 45 to 90 days</a:t>
            </a:r>
          </a:p>
          <a:p>
            <a:pPr eaLnBrk="1" hangingPunct="1"/>
            <a:r>
              <a:rPr lang="en-US" altLang="en-US" smtClean="0"/>
              <a:t>If they have not been vaccinated</a:t>
            </a:r>
          </a:p>
          <a:p>
            <a:pPr lvl="1" eaLnBrk="1" hangingPunct="1"/>
            <a:r>
              <a:rPr lang="en-US" altLang="en-US" smtClean="0"/>
              <a:t>Euthanize</a:t>
            </a:r>
          </a:p>
          <a:p>
            <a:pPr lvl="1" eaLnBrk="1" hangingPunct="1"/>
            <a:r>
              <a:rPr lang="en-US" altLang="en-US" smtClean="0"/>
              <a:t>Isolate and observe for 6 months, if start to show signs euthanize.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Is a lethal encephalitis cause by a virus in the family Rhabdoviridae genus Lyssavirus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Exposure occurs through the bite wound of an infected animal, typically wildlife such as raccoon, fox, skunk, or bat.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Two genotypes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Classic raccoon, skunk, fox, etc.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Bat Variant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Bites to horses most often occur on the muzzle, face, and lower limbs.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The virus migrates via nerves to the brain where it initiates a rapidly progressive, invariably fatal encephalitis.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Animal Clinic, LLC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dirty="0" smtClean="0"/>
              <a:t>Please contact us at Animal Clinic 303-857-6671 if you have any questions or concerns about rabies.</a:t>
            </a:r>
          </a:p>
        </p:txBody>
      </p:sp>
      <p:pic>
        <p:nvPicPr>
          <p:cNvPr id="74756" name="Picture 3" descr="wyatt and eli 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5640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Photos courtesy of American Association of Equine Practitioners, Carrie Younger, and Jody Cabrera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Prior to 2006 in Colorado the primary reservoir for rabies was in the bat population.</a:t>
            </a:r>
          </a:p>
          <a:p>
            <a:pPr eaLnBrk="1" hangingPunct="1"/>
            <a:r>
              <a:rPr lang="en-US" altLang="en-US" dirty="0" smtClean="0"/>
              <a:t>However since 2007 there has been a rise in rabies found in skunks especially this year.</a:t>
            </a:r>
          </a:p>
          <a:p>
            <a:pPr eaLnBrk="1" hangingPunct="1"/>
            <a:r>
              <a:rPr lang="en-US" altLang="en-US" dirty="0" smtClean="0"/>
              <a:t>Skunks are highly efficient at transmitting rabies virus to other species</a:t>
            </a:r>
          </a:p>
          <a:p>
            <a:pPr eaLnBrk="1" hangingPunct="1"/>
            <a:r>
              <a:rPr lang="en-US" altLang="en-US" dirty="0" smtClean="0"/>
              <a:t>The state veterinarian is urging local veterinarians to help livestock /horse owners to discuss the best course of action to protect their animals from rabies.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</a:t>
            </a:r>
            <a:r>
              <a:rPr lang="en-US" altLang="en-US" dirty="0" smtClean="0"/>
              <a:t>he American Association of Equine Practitioners  or AAEP changed is vaccine recommendations for horses.</a:t>
            </a:r>
          </a:p>
          <a:p>
            <a:pPr eaLnBrk="1" hangingPunct="1"/>
            <a:r>
              <a:rPr lang="en-US" altLang="en-US" dirty="0" smtClean="0"/>
              <a:t>Rabies is considered a core vaccine for all horses. </a:t>
            </a:r>
          </a:p>
          <a:p>
            <a:pPr eaLnBrk="1" hangingPunct="1"/>
            <a:r>
              <a:rPr lang="en-US" altLang="en-US" dirty="0" smtClean="0"/>
              <a:t>As skunk rabies spreads from the eastern plains toward the Front Range areas, the risk of rabies infection in livestock is increasing.</a:t>
            </a:r>
          </a:p>
          <a:p>
            <a:pPr marL="136525" indent="0" eaLnBrk="1" hangingPunct="1">
              <a:buNone/>
            </a:pPr>
            <a:endParaRPr lang="en-US" altLang="en-US" dirty="0" smtClean="0"/>
          </a:p>
        </p:txBody>
      </p:sp>
      <p:pic>
        <p:nvPicPr>
          <p:cNvPr id="26628" name="Picture 8" descr="skunk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Colorado Rabies Map 2014</a:t>
            </a:r>
            <a:endParaRPr lang="en-US" dirty="0"/>
          </a:p>
        </p:txBody>
      </p:sp>
      <p:pic>
        <p:nvPicPr>
          <p:cNvPr id="8" name="Content Placeholder 7" descr="https://www.colorado.gov/pacific/sites/default/files/DC_CD_Zoo-Map-of-Rabies-Animal-Monitoring-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341" r="20926"/>
          <a:stretch/>
        </p:blipFill>
        <p:spPr>
          <a:xfrm>
            <a:off x="1066800" y="1143000"/>
            <a:ext cx="6812280" cy="5442002"/>
          </a:xfrm>
        </p:spPr>
      </p:pic>
    </p:spTree>
    <p:extLst>
      <p:ext uri="{BB962C8B-B14F-4D97-AF65-F5344CB8AC3E}">
        <p14:creationId xmlns:p14="http://schemas.microsoft.com/office/powerpoint/2010/main" val="42047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Risk Factors for Horses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Lives in an endemic area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No vaccinations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Young horses have a higher risk than old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Horse lives outside 24 hours a day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28676" name="Content Placeholder 4" descr="mule deer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1663" y="1828800"/>
            <a:ext cx="4732337" cy="3548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Who can get rabies?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Any mammal that is exposed to rabies can become infected with rabies.</a:t>
            </a:r>
          </a:p>
          <a:p>
            <a:pPr eaLnBrk="1" hangingPunct="1"/>
            <a:r>
              <a:rPr lang="en-US" altLang="en-US" smtClean="0"/>
              <a:t>Including horses, other domestic livestock</a:t>
            </a:r>
          </a:p>
          <a:p>
            <a:pPr eaLnBrk="1" hangingPunct="1"/>
            <a:r>
              <a:rPr lang="en-US" altLang="en-US" smtClean="0"/>
              <a:t>People!!!</a:t>
            </a:r>
          </a:p>
        </p:txBody>
      </p:sp>
      <p:pic>
        <p:nvPicPr>
          <p:cNvPr id="29700" name="Picture 2" descr="C:\Documents and Settings\workstation8\Local Settings\Temporary Internet Files\Content.IE5\A6592NG0\MPj0262538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05000"/>
            <a:ext cx="4572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Signs Rabies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6388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q"/>
            </a:pPr>
            <a:r>
              <a:rPr lang="en-US" altLang="en-US" smtClean="0"/>
              <a:t>Extremely Variable</a:t>
            </a:r>
          </a:p>
          <a:p>
            <a:pPr lvl="1" eaLnBrk="1" hangingPunct="1"/>
            <a:r>
              <a:rPr lang="en-US" altLang="en-US" smtClean="0"/>
              <a:t>Early signs are not specific may start with a horse that is off feed, lethargic, symptoms of colic, or has a fever</a:t>
            </a:r>
          </a:p>
          <a:p>
            <a:pPr lvl="1" eaLnBrk="1" hangingPunct="1"/>
            <a:r>
              <a:rPr lang="en-US" altLang="en-US" smtClean="0"/>
              <a:t>Behavioral Changes, sensitivity to light and sound</a:t>
            </a:r>
          </a:p>
          <a:p>
            <a:pPr lvl="1" eaLnBrk="1" hangingPunct="1"/>
            <a:r>
              <a:rPr lang="en-US" altLang="en-US" smtClean="0"/>
              <a:t>Ataxia and In coordination</a:t>
            </a:r>
          </a:p>
          <a:p>
            <a:pPr lvl="1" eaLnBrk="1" hangingPunct="1"/>
            <a:r>
              <a:rPr lang="en-US" altLang="en-US" smtClean="0"/>
              <a:t>Progressing to Paresis and Paralysis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  <p:pic>
        <p:nvPicPr>
          <p:cNvPr id="30724" name="Content Placeholder 4" descr="encephalitic hors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8187" r="59544" b="34445"/>
          <a:stretch>
            <a:fillRect/>
          </a:stretch>
        </p:blipFill>
        <p:spPr>
          <a:xfrm>
            <a:off x="4502150" y="1676400"/>
            <a:ext cx="448945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Rabies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Furious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Stuporous(dumb)</a:t>
            </a:r>
            <a:endParaRPr lang="en-US" dirty="0"/>
          </a:p>
        </p:txBody>
      </p:sp>
      <p:sp>
        <p:nvSpPr>
          <p:cNvPr id="31749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 common</a:t>
            </a:r>
          </a:p>
          <a:p>
            <a:pPr eaLnBrk="1" hangingPunct="1"/>
            <a:r>
              <a:rPr lang="en-US" altLang="en-US" smtClean="0"/>
              <a:t>Animal may become excitable, fearful, enraged,</a:t>
            </a:r>
          </a:p>
          <a:p>
            <a:pPr eaLnBrk="1" hangingPunct="1"/>
            <a:r>
              <a:rPr lang="en-US" altLang="en-US" smtClean="0"/>
              <a:t>Self mutilation</a:t>
            </a:r>
          </a:p>
          <a:p>
            <a:pPr eaLnBrk="1" hangingPunct="1"/>
            <a:r>
              <a:rPr lang="en-US" altLang="en-US" smtClean="0"/>
              <a:t>May exhibit aggression</a:t>
            </a:r>
          </a:p>
          <a:p>
            <a:pPr eaLnBrk="1" hangingPunct="1"/>
            <a:r>
              <a:rPr lang="en-US" altLang="en-US" smtClean="0"/>
              <a:t>Hyperesthesia sensitivity to stimuli(light and sound)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  <p:sp>
        <p:nvSpPr>
          <p:cNvPr id="31750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Mental Depression</a:t>
            </a:r>
          </a:p>
          <a:p>
            <a:pPr eaLnBrk="1" hangingPunct="1"/>
            <a:r>
              <a:rPr lang="en-US" altLang="en-US" smtClean="0"/>
              <a:t>Off feed</a:t>
            </a:r>
          </a:p>
          <a:p>
            <a:pPr eaLnBrk="1" hangingPunct="1"/>
            <a:r>
              <a:rPr lang="en-US" altLang="en-US" smtClean="0"/>
              <a:t>Head Pressing</a:t>
            </a:r>
          </a:p>
          <a:p>
            <a:pPr eaLnBrk="1" hangingPunct="1"/>
            <a:r>
              <a:rPr lang="en-US" altLang="en-US" smtClean="0"/>
              <a:t>Circling</a:t>
            </a:r>
          </a:p>
          <a:p>
            <a:pPr eaLnBrk="1" hangingPunct="1"/>
            <a:r>
              <a:rPr lang="en-US" altLang="en-US" smtClean="0"/>
              <a:t>Flaccid tongue, tail, and hindquarters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ll Health Care CO 2015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Health Care CO 2015</Template>
  <TotalTime>6</TotalTime>
  <Words>813</Words>
  <Application>Microsoft Office PowerPoint</Application>
  <PresentationFormat>On-screen Show (4:3)</PresentationFormat>
  <Paragraphs>128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Fall Health Care CO 2015</vt:lpstr>
      <vt:lpstr>Rabies </vt:lpstr>
      <vt:lpstr>Rabies</vt:lpstr>
      <vt:lpstr>Rabies</vt:lpstr>
      <vt:lpstr>Rabies</vt:lpstr>
      <vt:lpstr>Colorado Rabies Map 2014</vt:lpstr>
      <vt:lpstr>Common Risk Factors for Horses</vt:lpstr>
      <vt:lpstr>Who can get rabies?</vt:lpstr>
      <vt:lpstr>Clinical Signs Rabies</vt:lpstr>
      <vt:lpstr>Rabies</vt:lpstr>
      <vt:lpstr>Other diseases can look similar</vt:lpstr>
      <vt:lpstr>Diagnosis</vt:lpstr>
      <vt:lpstr>Human Exposure to Rabies</vt:lpstr>
      <vt:lpstr>Treatment of Rabies in Animals</vt:lpstr>
      <vt:lpstr>Treatment of Rabies Exposure in people who are unvaccinated </vt:lpstr>
      <vt:lpstr>Rabies Vaccinations</vt:lpstr>
      <vt:lpstr>Rabies Vaccination</vt:lpstr>
      <vt:lpstr>Rabies Vaccination</vt:lpstr>
      <vt:lpstr>Rabies Vaccination</vt:lpstr>
      <vt:lpstr>What to do if your horse is bitten by a rabid animal</vt:lpstr>
      <vt:lpstr>Animal Clinic, LLC</vt:lpstr>
      <vt:lpstr>Rabies</vt:lpstr>
    </vt:vector>
  </TitlesOfParts>
  <Company>Fort Lupton Animal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</dc:title>
  <dc:creator>wyatt1</dc:creator>
  <cp:lastModifiedBy>workstation22</cp:lastModifiedBy>
  <cp:revision>4</cp:revision>
  <dcterms:created xsi:type="dcterms:W3CDTF">2015-11-09T19:16:07Z</dcterms:created>
  <dcterms:modified xsi:type="dcterms:W3CDTF">2017-12-27T21:55:42Z</dcterms:modified>
  <cp:contentStatus/>
</cp:coreProperties>
</file>